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4" r:id="rId16"/>
    <p:sldId id="273" r:id="rId17"/>
    <p:sldId id="275" r:id="rId18"/>
    <p:sldId id="276" r:id="rId19"/>
    <p:sldId id="278" r:id="rId20"/>
    <p:sldId id="277" r:id="rId21"/>
    <p:sldId id="279" r:id="rId22"/>
    <p:sldId id="280" r:id="rId23"/>
    <p:sldId id="282" r:id="rId24"/>
    <p:sldId id="283" r:id="rId25"/>
    <p:sldId id="284" r:id="rId26"/>
    <p:sldId id="287" r:id="rId27"/>
    <p:sldId id="288" r:id="rId28"/>
    <p:sldId id="289" r:id="rId29"/>
    <p:sldId id="290" r:id="rId30"/>
    <p:sldId id="285" r:id="rId31"/>
    <p:sldId id="286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97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6E9DE-B862-CB47-9AF5-BD4C40255F25}" type="datetimeFigureOut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9E07-0796-7B4E-9046-EE049F0C51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6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F51DF-7C47-F544-9CE8-CBAFCD4E4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665AEF-6512-E347-9757-2BB73006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6D2E5-0509-6C4C-B4CE-E17B087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0E2-FFAC-FB4E-A50A-7823FE4357FF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2F9D03-1026-D140-911F-5D32F7C2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27EF8-95FB-0949-85E2-DA0CA925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266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956B6-F3E9-3248-8C9F-A3198EC8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2ABBE-DE39-EF4F-9770-30B16A9AF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C3DDD-4B6E-B149-A9DE-B82FA24D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FE3F-3C96-7040-8375-B29E77C7D50E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861FAA-CF1A-7742-BA41-1544AE16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38D8BE-8663-9A4F-B8EB-304FA2F5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37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D00070-9D01-0342-90DA-67CDC3F08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F21140-3DB5-F743-9B88-36681355C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C3EE92-632A-8545-8FA3-7043E373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F0CB-98BE-E64F-A791-1842ACA58F60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6DEE22-572A-6A47-B2F8-E86B24B9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BF344D-4FFE-9747-B0F3-D68510C9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680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3B4AA-0898-E34E-847E-3AEC6947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929352-2C18-3840-B8D5-5396FF1D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885924-9EC4-2544-956B-A3A2AB77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D0FB-92D2-E740-9FA0-35F9F1EABE9E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F49B03-0EFE-6544-BCCA-CED20A14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1A5515-8EE4-A044-990D-4304FB6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83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978D9-9798-B84A-97BC-B94E0B95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91F21F-299E-DE44-AA8E-2F546F65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C6780-AECB-0C45-BF28-1070B880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0B9C-03BF-BC49-BB7E-208298F4AE71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F594C-ACE4-414E-893B-DB0296D8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40B5B2-18DC-A043-B07F-F0BDBAB9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81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E9106-EE04-E944-BAA1-700E1981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6CE90-668C-914B-BC81-E058079E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FCB4D1-6529-1B43-B039-D3DBFB28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09D79D-545A-CB4E-A63F-5FBC0CE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DE56-5ABD-0B44-A7B2-3EFE084B6D4F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F56EE2-083F-7A42-9605-98390FB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217BF1-F2CA-534D-8059-DBCD5482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75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CE8C6-995E-604E-887E-D78B3ED8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82DC6A-03A4-8849-8DE4-7AF8DF346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DF6885-EF17-9740-8975-162255E6B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901DB6-4DED-C644-9787-C162252B9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880E51-D29A-D445-A2C8-0BF34F06C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B1845C-70F3-ED45-9AF6-ADD5D994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B0DA-B68B-FA49-B41E-37CC5833DB8D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DE9769-9A9C-6941-9BB3-37B391D4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9111C88-01C1-0147-8CF9-14D3AF45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09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3A214-A3A3-2C41-8980-CA1EFE6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9FCEAC-ADCF-5349-AAFC-040878EA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2CAE-6157-B947-A569-DFD83780829F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646A91-4CB3-A24B-B49B-CC294501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797FD4-D8DE-AA4D-8323-757FC028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477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742BCB-056C-9D4B-8459-B65728C5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4616-1D5B-694F-B026-2C5706218AED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EAAD45-E307-9E40-ABD9-66E16F7F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6546B-5D13-8D43-ABB8-4FD05F57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87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8E4FB-7B0A-104A-8967-50A3F2F1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E52349-207C-BA4B-B99C-88E53569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D20B99-04BE-7146-932F-2907B5B6B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1960E4-3B38-B148-8A4E-ACE7163A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576B-78F6-2344-9356-8FF7A2DA37E1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DF42D0-2F39-444B-82D5-F95FE256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FEFCAA-BA53-E048-A748-AB5894DE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31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92989-3866-254B-9770-9163423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DD4234C-423B-CB43-A09F-1062497C4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3AC54A-DEEA-544D-9BD3-7A1578A5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647FD6-D8EF-B14A-AE79-92060A92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597D-1877-014C-A6C0-3304CAE095E0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79AEAC-D44F-4346-AE02-20256339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9F90F-1A1C-AD4B-9F65-619C1A9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823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D3A288-84A9-BF49-8659-B67EDBF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E9B1CD-FAD0-3A45-9D7B-A7BDB1FE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40D232-E676-704D-8876-169B93BF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8700-383F-2C49-808D-2BA4C890DB35}" type="datetime1">
              <a:rPr kumimoji="1" lang="zh-TW" altLang="en-US" smtClean="0"/>
              <a:t>2021/8/19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F8FB1E-20C1-1240-9756-C846C233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FA363E-34BA-F541-89DB-FE05C261B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241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fhub.dev/google/tf2-preview/gnews-swivel-20dim/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uggingface.co/stanfordnlp/glove/resolve/main/glove.twitter.27B.z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1915A9C6-8AB1-F247-AC39-33FAE678470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" altLang="zh-TW"/>
              <a:t>Lab Meeting</a:t>
            </a:r>
            <a:endParaRPr kumimoji="1"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E597BF4F-47C4-374B-917E-1B2B6B8D9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Presenter: 109368093 </a:t>
            </a:r>
            <a:r>
              <a:rPr kumimoji="1" lang="zh-TW" altLang="en-US" dirty="0"/>
              <a:t>梁有騰</a:t>
            </a:r>
            <a:endParaRPr kumimoji="1" lang="en-US" altLang="zh-TW" dirty="0"/>
          </a:p>
          <a:p>
            <a:r>
              <a:rPr kumimoji="1" lang="en-US" altLang="zh-TW" dirty="0"/>
              <a:t>2021.08.12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84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01FB9F-E87B-5B4F-B509-98F7F6A1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Texts from TensorFlow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F87BA-A736-0D4C-BF78-638D64BCC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get the texts from TensorFlow.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C08E9C-A8A7-2843-85ED-0C9BDC08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6C6114-24CD-D140-B569-63689460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667540"/>
            <a:ext cx="10541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D6BBB-2A94-D148-8269-5E9F0E46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Sarcasm</a:t>
            </a:r>
            <a:r>
              <a:rPr lang="en" altLang="zh-TW" dirty="0"/>
              <a:t> Detection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DEE9A-3A84-1E40-A004-708378B5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From now on, we will start to build a model for sarcasm detection.</a:t>
            </a:r>
          </a:p>
          <a:p>
            <a:r>
              <a:rPr kumimoji="1" lang="en-US" altLang="zh-TW" dirty="0"/>
              <a:t>We will use the NLP </a:t>
            </a:r>
            <a:r>
              <a:rPr kumimoji="1" lang="en" altLang="zh-TW" dirty="0"/>
              <a:t>analyzing </a:t>
            </a:r>
            <a:r>
              <a:rPr kumimoji="1" lang="en-US" altLang="zh-TW" dirty="0"/>
              <a:t>skills we learned before to build a ML model.</a:t>
            </a:r>
          </a:p>
          <a:p>
            <a:r>
              <a:rPr kumimoji="1" lang="en-US" altLang="zh-TW" dirty="0"/>
              <a:t>The format of example dataset is *.json, but the format for practice data set will be *.csv, please try to load it into python and use it to train your own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E37B2-FAC0-6C40-8773-742A8FC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357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4FCD2-174D-F54D-917F-8C75C50D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Parameters Declaration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F14CC1-D82C-BB4D-9088-15D93CE84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4579"/>
          </a:xfrm>
        </p:spPr>
        <p:txBody>
          <a:bodyPr/>
          <a:lstStyle/>
          <a:p>
            <a:r>
              <a:rPr kumimoji="1" lang="en-US" altLang="zh-TW" dirty="0"/>
              <a:t>These parameters will be use during our model defining part, you can try to set it to different value and observe the differences.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4BA3C9-76AC-0C46-B98F-8223B585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521008-5523-4743-B5E4-D8B5B92E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3429000"/>
            <a:ext cx="3276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F02-9EAD-CC49-8308-D4ADF116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BFB63-4417-9744-B52C-3557336FB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396"/>
          </a:xfrm>
        </p:spPr>
        <p:txBody>
          <a:bodyPr/>
          <a:lstStyle/>
          <a:p>
            <a:r>
              <a:rPr kumimoji="1" lang="en-US" altLang="zh-TW" dirty="0"/>
              <a:t>The following is the format of the sarcasm dataset as .json file, you should load and categorize all data as well.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2F7110-931F-5747-BC29-0E9E926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DF5D5C-50CF-AE41-A3AE-C0A47044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3714447"/>
            <a:ext cx="10375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4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F911-5840-3D43-87DA-9961B671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E8BF4-C107-4248-AF16-BEBC2C02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1584"/>
          </a:xfrm>
        </p:spPr>
        <p:txBody>
          <a:bodyPr/>
          <a:lstStyle/>
          <a:p>
            <a:r>
              <a:rPr kumimoji="1" lang="en-US" altLang="zh-TW" dirty="0"/>
              <a:t>The following is the process of loading dataset form .json file, you can try to use the similar process for .csv file.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9D12A0-83F0-374D-94B5-204260CF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8D94E2-AEF7-B743-9538-15F9E921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968592"/>
            <a:ext cx="6223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6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80898-9201-5F40-B012-C3972327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Amounts of 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17882-49E9-9B40-890C-E178E622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1856"/>
          </a:xfrm>
        </p:spPr>
        <p:txBody>
          <a:bodyPr/>
          <a:lstStyle/>
          <a:p>
            <a:r>
              <a:rPr kumimoji="1" lang="en-US" altLang="zh-TW" dirty="0"/>
              <a:t>We can use </a:t>
            </a:r>
            <a:r>
              <a:rPr kumimoji="1" lang="en-US" altLang="zh-TW" dirty="0" err="1"/>
              <a:t>len</a:t>
            </a:r>
            <a:r>
              <a:rPr kumimoji="1" lang="en-US" altLang="zh-TW" dirty="0"/>
              <a:t>() to observer the size of data that intended to train.</a:t>
            </a:r>
          </a:p>
          <a:p>
            <a:r>
              <a:rPr kumimoji="1" lang="en-US" altLang="zh-TW" dirty="0"/>
              <a:t>Obviously, </a:t>
            </a:r>
            <a:r>
              <a:rPr kumimoji="1" lang="en-US" altLang="zh-TW" dirty="0" err="1"/>
              <a:t>len</a:t>
            </a:r>
            <a:r>
              <a:rPr kumimoji="1" lang="en-US" altLang="zh-TW" dirty="0"/>
              <a:t>() says we have 28619 data loaded from .json dataset.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5B484E-37A4-C24C-A050-C73416A0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D9F99B-8631-E247-B202-90B3096A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910520"/>
            <a:ext cx="2882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0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5BB57-646C-FF43-9AD6-B5FCB8DA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Split Dataset into Training and Testing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0B2CF-CA86-E946-9EE6-9AC6D14C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1779"/>
          </a:xfrm>
        </p:spPr>
        <p:txBody>
          <a:bodyPr/>
          <a:lstStyle/>
          <a:p>
            <a:r>
              <a:rPr kumimoji="1" lang="en-US" altLang="zh-TW" dirty="0"/>
              <a:t>Since the dataset didn’t provide us the testing data, we should split it from origin dataset ourself.</a:t>
            </a:r>
          </a:p>
          <a:p>
            <a:r>
              <a:rPr kumimoji="1" lang="en-US" altLang="zh-TW" dirty="0"/>
              <a:t>We choose 20000 data for training and 8619 for testing.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E70966-1699-B34F-BCA3-5C1599A3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920997-6293-AE4B-A603-5BC33FF2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3926834"/>
            <a:ext cx="5702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5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BECEC-625C-404E-82C8-68056700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Tokenizing the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A87E02-2380-8F49-8373-97D91B6E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28BDF6-F00C-614F-8BE8-B29D6CB7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717665"/>
            <a:ext cx="6743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1F243-7078-C04A-AB08-E9D042E2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Pad Sequences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E83EE5-F9FB-9B4B-B74D-B46B0ACD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D0419B-978F-504A-9147-9D516496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8" y="2628117"/>
            <a:ext cx="11079804" cy="16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1D49E-627D-5142-9305-5024266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Turn the Data into </a:t>
            </a:r>
            <a:r>
              <a:rPr kumimoji="1" lang="en-US" altLang="zh-TW" dirty="0" err="1"/>
              <a:t>Numpy</a:t>
            </a:r>
            <a:r>
              <a:rPr kumimoji="1" lang="en-US" altLang="zh-TW" dirty="0"/>
              <a:t> Array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3D62F8-DDEA-FA47-A956-19953045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CA678B-A2C5-8B4E-B4E5-E47100A5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2800350"/>
            <a:ext cx="535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3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C6803-48B0-4546-84A3-63D870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TensorFlow vs. Keras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9AC0F8-5C0C-BE47-B3CE-17DCFC33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TensorFlow is a machine learning model build by C++, it can help user to train a machine learning model.</a:t>
            </a:r>
          </a:p>
          <a:p>
            <a:r>
              <a:rPr kumimoji="1" lang="en-US" altLang="zh-TW" dirty="0"/>
              <a:t>Keras is a package that can help users to invoke TensorFlow easier.</a:t>
            </a:r>
          </a:p>
          <a:p>
            <a:r>
              <a:rPr kumimoji="1" lang="en-US" altLang="zh-TW" dirty="0"/>
              <a:t>The functions Keras provided can help user to create and train a NN model easier.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3C734D-24C3-CF49-B6F3-7749A3D5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30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06451-756C-7B49-9B60-0DEAEAE1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D0E0BE-0C0E-E945-9CAB-94395818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DFA67A-A63A-864F-8D40-BEEF2AF9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67" y="1690688"/>
            <a:ext cx="7213465" cy="51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1F6FB-94E7-D349-9BD4-13F7A0B8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6690F8-3008-A04E-8D2C-3AF3AE23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73E8CE-0B23-024B-B344-097DCA3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91" y="2655039"/>
            <a:ext cx="9572018" cy="15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1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CC71B-62C6-8149-A42B-7930C5B2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4C7F7B-5538-C24C-80CA-4ECD4DDE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14AF2F-32C4-1448-86FA-AF3BA5F85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27700" cy="4483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DB3B9-DD5A-7A4E-9092-447902B4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71" y="1006476"/>
            <a:ext cx="433043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1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21804-8056-764C-9FD6-6B5EBA4E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Improve our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FAB36-D696-4F49-8C55-4AF39E04D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After we know how to train our model, next step is to improve it.</a:t>
            </a:r>
          </a:p>
          <a:p>
            <a:r>
              <a:rPr kumimoji="1" lang="en-US" altLang="zh-TW" dirty="0"/>
              <a:t>We will try these ways to improve our model: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Increase the training epochs.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Use another NN for training.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Increase the amounts of data.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Use pre-trained model.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Improve the optimizer.</a:t>
            </a:r>
          </a:p>
          <a:p>
            <a:pPr marL="971550" lvl="1" indent="-51435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40738-73B4-A342-A0E8-25C6A91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842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7999-627D-6540-92B3-7CB83E49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Improve the Epochs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3F7189-20E3-6D4D-A90F-07F2B6A05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simplest way to try is improve the training epochs.</a:t>
            </a:r>
          </a:p>
          <a:p>
            <a:r>
              <a:rPr kumimoji="1" lang="en-US" altLang="zh-TW" dirty="0"/>
              <a:t>For example, increase from 30 to 100.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C11ABE-6F56-7442-B761-045B88B1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7B703-0BAB-6049-8D5A-7C2E70E6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4001294"/>
            <a:ext cx="8356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6C0F15-00C2-FE4D-A76A-4E434351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Improve the Epochs (Cont’d)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332B79-9958-B141-AA9A-C9507D479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Let’s see the results.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563688-0D65-574B-AFC5-84650202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F2F255-5F70-DC43-A5FD-02BF8334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832100"/>
            <a:ext cx="4889500" cy="3479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B641DA-4D6E-CB4B-A18E-E613A02E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832100"/>
            <a:ext cx="4889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1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87172-B5A8-7D4E-B63E-251014E8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RNN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55340-960A-F14E-BE0A-564AEC4C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RNN means recursively </a:t>
            </a:r>
            <a:r>
              <a:rPr lang="en" altLang="zh-TW" dirty="0"/>
              <a:t>neural network.</a:t>
            </a:r>
          </a:p>
          <a:p>
            <a:r>
              <a:rPr kumimoji="1" lang="en" altLang="zh-TW" dirty="0"/>
              <a:t>RNN is one of the popular NN models, the </a:t>
            </a:r>
            <a:r>
              <a:rPr lang="en" altLang="zh-TW" dirty="0"/>
              <a:t>characteristic</a:t>
            </a:r>
            <a:r>
              <a:rPr kumimoji="1" lang="en" altLang="zh-TW" dirty="0"/>
              <a:t> is RNN will re-train the model with new data.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6C7749-A32A-8C43-B4D5-3E1DC980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AD4041-2447-7347-A97A-EBC87BDA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32" y="3464874"/>
            <a:ext cx="6302735" cy="28002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61E7DC-7B04-894E-A9B9-8B89C0D4A747}"/>
              </a:ext>
            </a:extLst>
          </p:cNvPr>
          <p:cNvSpPr txBox="1"/>
          <p:nvPr/>
        </p:nvSpPr>
        <p:spPr>
          <a:xfrm>
            <a:off x="2944632" y="6444476"/>
            <a:ext cx="6017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" altLang="zh-TW" sz="12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www.researchgate.net</a:t>
            </a:r>
            <a:r>
              <a:rPr kumimoji="1" lang="en" altLang="zh-TW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/figure/The-standard-RNN-and-unfolded-RNN_fig1_318332317</a:t>
            </a:r>
            <a:endParaRPr kumimoji="1" lang="zh-TW" altLang="en-US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6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699D1-E54E-E148-B794-46A945E6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Long Short Term Memory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509DD-99CC-E942-8A01-7F62F329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LSTM is the most popular implementation of RNN.</a:t>
            </a:r>
          </a:p>
          <a:p>
            <a:r>
              <a:rPr kumimoji="1" lang="en-US" altLang="zh-TW" dirty="0"/>
              <a:t>The simple way to understand LSTM is: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It will re-train the data with new data.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It will dropout the data that is not important.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TW" dirty="0"/>
              <a:t>It has a gate to determine if the data can be output to next layer.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BFB53B-1BCA-1341-BE1D-32C56D24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27</a:t>
            </a:fld>
            <a:endParaRPr kumimoji="1"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7594C-F4F2-B041-87F4-77E11AE4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799137"/>
            <a:ext cx="4472022" cy="30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78119-FA5B-4044-90DF-093083C7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Model with LSTM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A80B1E-9943-CC46-8452-5C4FC27C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use the build-in LSTM layer of Keras to train our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6A202B-657B-E741-9594-35A19BF4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2182A2-DF70-5641-8E4C-8D4BACDC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5913"/>
            <a:ext cx="10515600" cy="31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54799-DA18-3B40-8C4C-39A2DEA9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Model with LSTM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5A3E8A-EE88-5848-9121-18384BE0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Let’s see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46B68E-17EC-9445-901E-7ACE3963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039626-9DBE-074D-9038-09822473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2463800"/>
            <a:ext cx="8623300" cy="965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057CA8-02E5-1F4E-8A00-53A4E8EA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02" y="3785721"/>
            <a:ext cx="3951998" cy="2753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E7EEE1-9F54-D446-AB77-DB1ADB794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85721"/>
            <a:ext cx="3951998" cy="27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4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4A181-DCC6-2B4B-8176-075017AC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TFDS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D94C5-4559-534F-82DD-5D19F8AB1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TFDS is a python model that can help use to get datasets.</a:t>
            </a:r>
          </a:p>
          <a:p>
            <a:r>
              <a:rPr kumimoji="1" lang="en-US" altLang="zh-TW" dirty="0"/>
              <a:t>Install TFDS with pip.</a:t>
            </a:r>
          </a:p>
          <a:p>
            <a:pPr lvl="1"/>
            <a:r>
              <a:rPr lang="en" altLang="zh-TW" dirty="0"/>
              <a:t>pip install </a:t>
            </a:r>
            <a:r>
              <a:rPr lang="en" altLang="zh-TW" dirty="0" err="1"/>
              <a:t>tensorflow</a:t>
            </a:r>
            <a:r>
              <a:rPr lang="en" altLang="zh-TW" dirty="0"/>
              <a:t>-datasets.</a:t>
            </a:r>
            <a:endParaRPr kumimoji="1" lang="en-US" altLang="zh-TW" dirty="0"/>
          </a:p>
          <a:p>
            <a:r>
              <a:rPr kumimoji="1" lang="en-US" altLang="zh-TW" dirty="0"/>
              <a:t>Using load() to load a data set</a:t>
            </a:r>
          </a:p>
          <a:p>
            <a:pPr lvl="1"/>
            <a:r>
              <a:rPr kumimoji="1" lang="en-US" altLang="zh-TW" dirty="0" err="1"/>
              <a:t>tfds.load</a:t>
            </a:r>
            <a:r>
              <a:rPr kumimoji="1" lang="en-US" altLang="zh-TW" dirty="0"/>
              <a:t>(‘</a:t>
            </a:r>
            <a:r>
              <a:rPr kumimoji="1" lang="en-US" altLang="zh-TW" dirty="0" err="1"/>
              <a:t>fashion_mnist</a:t>
            </a:r>
            <a:r>
              <a:rPr kumimoji="1" lang="en-US" altLang="zh-TW" dirty="0"/>
              <a:t>’)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BA445-AEBD-2440-99E2-ACFB7639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715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1ECAA-8020-B04A-BE50-DFE92F1D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Overfitting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32F075-A19D-4349-B071-78D5EEC94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Overfitting is a problem that will happened during training your model.</a:t>
            </a:r>
          </a:p>
          <a:p>
            <a:r>
              <a:rPr kumimoji="1" lang="en-US" altLang="zh-TW" dirty="0"/>
              <a:t>You can simply understanding it like:</a:t>
            </a:r>
          </a:p>
          <a:p>
            <a:pPr lvl="1"/>
            <a:r>
              <a:rPr kumimoji="1" lang="en-US" altLang="zh-TW" dirty="0"/>
              <a:t>When you are studying math.</a:t>
            </a:r>
          </a:p>
          <a:p>
            <a:pPr lvl="1"/>
            <a:r>
              <a:rPr kumimoji="1" lang="en-US" altLang="zh-TW" dirty="0"/>
              <a:t>You just memorize all the answers on your textbook.</a:t>
            </a:r>
          </a:p>
          <a:p>
            <a:pPr lvl="1"/>
            <a:r>
              <a:rPr kumimoji="1" lang="en-US" altLang="zh-TW" dirty="0"/>
              <a:t>You will fall when the problem of exam has a little bit different.</a:t>
            </a:r>
          </a:p>
          <a:p>
            <a:r>
              <a:rPr kumimoji="1" lang="en-US" altLang="zh-TW" dirty="0"/>
              <a:t>Same, if your model just memorize all the answers, how it will be if the text data has all bit change ?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ACEA3-C536-DB43-8D49-CAB7D0BE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994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2A74E-0071-CB4D-A737-CB158C24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Overfitting (Cont’d)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12810E-9D47-2445-B150-EB53A9C0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So, how do we fix the overfitting problem ?</a:t>
            </a:r>
          </a:p>
          <a:p>
            <a:r>
              <a:rPr kumimoji="1" lang="en-US" altLang="zh-TW" dirty="0"/>
              <a:t>The most simple way is to use the pre-trained models.</a:t>
            </a:r>
          </a:p>
          <a:p>
            <a:r>
              <a:rPr kumimoji="1" lang="en-US" altLang="zh-TW" dirty="0"/>
              <a:t>Normally, pre-trained models already have the best weights, we just need to invoke it and add it into our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906119-5F61-7A46-9C1F-EDC7BBDC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426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12B1E-7AD9-0C43-B23B-CF0E15AB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Pre-trained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12370A-3550-B545-A6D8-9C63C330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pre-trained model we will use is tf2-preview/gnews-swivel-20dim.</a:t>
            </a:r>
          </a:p>
          <a:p>
            <a:r>
              <a:rPr kumimoji="1" lang="en-US" altLang="zh-TW" dirty="0"/>
              <a:t>It is the pre-trained model provided by Google.</a:t>
            </a:r>
          </a:p>
          <a:p>
            <a:r>
              <a:rPr kumimoji="1" lang="en-US" altLang="zh-TW" dirty="0"/>
              <a:t>This pre-trained model has </a:t>
            </a:r>
            <a:r>
              <a:rPr lang="en" altLang="zh-TW" dirty="0"/>
              <a:t>130GB corpus of English Google News.</a:t>
            </a:r>
          </a:p>
          <a:p>
            <a:r>
              <a:rPr kumimoji="1" lang="en" altLang="zh-TW" dirty="0"/>
              <a:t>You can see the detailed information in this website.</a:t>
            </a:r>
          </a:p>
          <a:p>
            <a:pPr marL="0" indent="0">
              <a:buNone/>
            </a:pPr>
            <a:r>
              <a:rPr kumimoji="1" lang="en" altLang="zh-TW" dirty="0"/>
              <a:t>   </a:t>
            </a:r>
            <a:r>
              <a:rPr kumimoji="1" lang="en" altLang="zh-TW" dirty="0">
                <a:hlinkClick r:id="rId2"/>
              </a:rPr>
              <a:t>https://tfhub.dev/google/tf2-preview/gnews-swivel-20dim/1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872380-72E4-5942-906A-FAA5DD9E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09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2C7A7-90CB-9A4C-B4BA-45C710F5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Pre-trained Model (Cont’d)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A61E22-4C0F-B047-9414-BE91947C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Now we are trying to invoke the pre-trained model.</a:t>
            </a:r>
          </a:p>
          <a:p>
            <a:r>
              <a:rPr kumimoji="1" lang="en-US" altLang="zh-TW" dirty="0"/>
              <a:t>Luckily, this pre-trained model is included in TensorFlow Hub.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E4A79-C6B0-644A-A1B3-968A6FB5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6799C9-CD0D-5945-8F55-9813FF4B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95" y="3429000"/>
            <a:ext cx="9911810" cy="20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41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D361E-716F-C640-BA5C-4B77CFB8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the Data with Pre-trained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85FBFA-9109-AE47-911B-C84BEABA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3989F5-2583-B448-A747-9349515F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" y="2497357"/>
            <a:ext cx="10751907" cy="29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7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A3E3A-4F07-0745-854F-9B7849BB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635063-470C-6C42-BA7A-F31ED2BC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C034E0-11D0-2B4A-89A7-A25606F3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50" y="2126844"/>
            <a:ext cx="4889500" cy="3479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74464B-724D-8B4E-B5EE-0F2702A2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00" y="2049023"/>
            <a:ext cx="4889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9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1FFB3-9866-9A4A-AE57-7C66F78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Results (Cont’d)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02E843-04B6-8A44-A8DB-29FFFCAF1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see that, the overfitting problem is fixed.</a:t>
            </a:r>
          </a:p>
          <a:p>
            <a:r>
              <a:rPr kumimoji="1" lang="en-US" altLang="zh-TW" dirty="0"/>
              <a:t>But seems the accuracy is not so good.</a:t>
            </a:r>
          </a:p>
          <a:p>
            <a:r>
              <a:rPr kumimoji="1" lang="en-US" altLang="zh-TW" dirty="0"/>
              <a:t>The accuracy is under 70%.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824F9-D671-1847-9E36-B0A56114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942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05CFB-72D1-0944-9D78-17273726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D89D08-CA42-B843-879E-7E856A35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Since the data we have is not enough.</a:t>
            </a:r>
          </a:p>
          <a:p>
            <a:r>
              <a:rPr kumimoji="1" lang="en-US" altLang="zh-TW" dirty="0"/>
              <a:t>We should </a:t>
            </a:r>
            <a:r>
              <a:rPr kumimoji="1" lang="en" altLang="zh-TW" dirty="0"/>
              <a:t>s</a:t>
            </a:r>
            <a:r>
              <a:rPr lang="en" altLang="zh-TW" dirty="0"/>
              <a:t>tanding on the shoulders of giants.</a:t>
            </a:r>
          </a:p>
          <a:p>
            <a:r>
              <a:rPr lang="en" altLang="zh-TW" dirty="0"/>
              <a:t>Let’s use </a:t>
            </a:r>
            <a:r>
              <a:rPr lang="en" altLang="zh-TW" dirty="0" err="1"/>
              <a:t>GloVe</a:t>
            </a:r>
            <a:r>
              <a:rPr lang="en" altLang="zh-TW" dirty="0"/>
              <a:t> to train our model.</a:t>
            </a:r>
          </a:p>
          <a:p>
            <a:r>
              <a:rPr lang="en" altLang="zh-TW" dirty="0" err="1"/>
              <a:t>GloVe</a:t>
            </a:r>
            <a:r>
              <a:rPr lang="en" altLang="zh-TW" dirty="0"/>
              <a:t> collects more than 2B tweets on Twitter.</a:t>
            </a:r>
          </a:p>
          <a:p>
            <a:r>
              <a:rPr lang="en" altLang="zh-TW" dirty="0"/>
              <a:t>The dataset more than 1.4 GB !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DA843-675F-B74D-90EA-0862BD16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79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33A04-E5BC-E84B-8122-4FFB6599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 </a:t>
            </a:r>
            <a:r>
              <a:rPr kumimoji="1" lang="en-US" altLang="zh-TW" dirty="0" err="1"/>
              <a:t>GloVe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7E87E-9326-614C-8ECC-011D4C3A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5" y="1847850"/>
            <a:ext cx="11692647" cy="4351338"/>
          </a:xfrm>
        </p:spPr>
        <p:txBody>
          <a:bodyPr/>
          <a:lstStyle/>
          <a:p>
            <a:r>
              <a:rPr kumimoji="1" lang="en-US" altLang="zh-TW" dirty="0"/>
              <a:t>We can download the dataset with a simple Linux command.</a:t>
            </a:r>
          </a:p>
          <a:p>
            <a:r>
              <a:rPr kumimoji="1" lang="en-US" altLang="zh-TW" dirty="0"/>
              <a:t>Or, you can download it via this link.</a:t>
            </a:r>
          </a:p>
          <a:p>
            <a:pPr marL="0" indent="0">
              <a:buNone/>
            </a:pPr>
            <a:r>
              <a:rPr lang="en" altLang="zh-TW" dirty="0"/>
              <a:t>   </a:t>
            </a:r>
            <a:r>
              <a:rPr lang="en" altLang="zh-TW" dirty="0">
                <a:hlinkClick r:id="rId2"/>
              </a:rPr>
              <a:t>https://huggingface.co/stanfordnlp/glove/resolve/main/glove.twitter.27B.zip</a:t>
            </a: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9CCF-D150-814C-8F21-692CC60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7EF99A-4192-694E-A839-B0E96949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09" y="4236396"/>
            <a:ext cx="9990982" cy="8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7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F71AA-3E11-6A42-BE9F-2EEDBDA3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Unzip the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09D863-D652-614C-B931-BBD62E79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EADAFA-3FAB-EF49-8BAF-D9CD948C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963069"/>
            <a:ext cx="51943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E25E4D-C59B-8A4B-BDCC-9E847673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TFDS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5D8394-0ED7-F244-ADCF-60A8132F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2C33E5-12FB-A44F-9F44-8F485779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44" y="1628707"/>
            <a:ext cx="10572256" cy="47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49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438C3-0263-1B49-B192-7FE0881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CD1912-DDC1-5D4F-8BE7-104ACECE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Now, let’s try to load the data from the dataset.</a:t>
            </a:r>
          </a:p>
          <a:p>
            <a:r>
              <a:rPr kumimoji="1" lang="en-US" altLang="zh-TW" dirty="0"/>
              <a:t>We choose to use 27B.25d.text this file.</a:t>
            </a:r>
          </a:p>
          <a:p>
            <a:r>
              <a:rPr kumimoji="1" lang="en-US" altLang="zh-TW" dirty="0"/>
              <a:t>It means it has 27B of tokens and each tokens has 25 dimensions.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6E5A9F-4B85-B649-890B-0B237BA5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7BEA88-B9AE-4D48-8AF9-077CE88F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941763"/>
            <a:ext cx="8115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18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63D12-1FA5-4D4D-9822-5CC9AB7D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to Print the Coefficients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E84926-B800-3247-A566-10CD490B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924"/>
          </a:xfrm>
        </p:spPr>
        <p:txBody>
          <a:bodyPr/>
          <a:lstStyle/>
          <a:p>
            <a:r>
              <a:rPr kumimoji="1" lang="en-US" altLang="zh-TW" dirty="0"/>
              <a:t>After we loaded the data, we can try to print the coefficients.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023349-B31D-3C40-B4CD-2AD4BA34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DFE80B-AC7E-C74E-AF9C-AF6CA852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429000"/>
            <a:ext cx="8115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94EA0-5333-CD47-AF3E-E5B78AC0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 the 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D8CEA-AA06-8742-BB41-E3B98094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Since this dataset is too large, it will take lots of time for training.</a:t>
            </a:r>
          </a:p>
          <a:p>
            <a:r>
              <a:rPr kumimoji="1" lang="en-US" altLang="zh-TW" dirty="0"/>
              <a:t>We just take what we need.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C87DA7-F6EB-244C-8DFE-4BE6FE91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5DADB6-9DA3-3041-B596-848E17C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067050"/>
            <a:ext cx="8115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F71C5-88D4-8D4B-976F-CFFD7405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Preparing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5E99D6-8CD7-0649-A114-4AA57E29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4BCADC-41FE-D24D-826A-3AAC15E0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4" y="2491619"/>
            <a:ext cx="10685631" cy="28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59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7CEE0-CA4E-4F43-BC60-E21EDCBE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the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0F670D-5B51-3A4E-BCFB-6035B9E8B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61932"/>
          </a:xfrm>
        </p:spPr>
        <p:txBody>
          <a:bodyPr/>
          <a:lstStyle/>
          <a:p>
            <a:r>
              <a:rPr kumimoji="1" lang="en-US" altLang="zh-TW" dirty="0"/>
              <a:t>First, we juts train it with 30 epochs to see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DB8E7C-BC7F-6A47-8352-7C43DE7E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EA9571-A727-D04C-AF45-052FC093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588258"/>
            <a:ext cx="8255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3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EC297-ABD6-C440-8AF7-DBCB79F5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EB120D-5AD1-F542-A052-EE82F5BE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Well, I don’t like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CDD11A-4181-344B-A18D-D7DB2A7F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8902C8-7AA5-A44C-8103-AE206ADF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44800"/>
            <a:ext cx="4914900" cy="3467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97B502-F8AD-3741-B1B1-EF40CC02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2844800"/>
            <a:ext cx="4914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B19DA-5089-1E4A-94C6-F1286344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43E323-9C30-B844-8711-392020756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218"/>
          </a:xfrm>
        </p:spPr>
        <p:txBody>
          <a:bodyPr/>
          <a:lstStyle/>
          <a:p>
            <a:r>
              <a:rPr kumimoji="1" lang="en-US" altLang="zh-TW" dirty="0"/>
              <a:t>Don’t worry, we still have the last skill.</a:t>
            </a:r>
          </a:p>
          <a:p>
            <a:r>
              <a:rPr kumimoji="1" lang="en-US" altLang="zh-TW" dirty="0"/>
              <a:t>Modify the optimizer.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E153AB-54D4-B549-A3B9-67E28E7B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2F9D2E-512F-EF4F-B055-7ED445B7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2" y="3300529"/>
            <a:ext cx="10408596" cy="30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D208D-331B-BC48-861F-76214804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DBB54-D050-FA48-84F3-F2A7FA41C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379"/>
          </a:xfrm>
        </p:spPr>
        <p:txBody>
          <a:bodyPr/>
          <a:lstStyle/>
          <a:p>
            <a:r>
              <a:rPr kumimoji="1" lang="en-US" altLang="zh-TW" dirty="0"/>
              <a:t>Please enjoy the results for 30 epochs.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C7B9A0-B252-CA47-981E-AF6B4A8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A53339-37E3-A147-A8A0-632A998F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3197"/>
            <a:ext cx="5016500" cy="340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2E4372-6C14-D445-9A79-CDC15B9A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2763197"/>
            <a:ext cx="49149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43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C59AE-C39C-244B-922B-5D550907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Underfitting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2E85DD-365A-B543-9356-F5E910956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Underfitting means your model can do better.</a:t>
            </a:r>
          </a:p>
          <a:p>
            <a:r>
              <a:rPr kumimoji="1" lang="en-US" altLang="zh-TW" dirty="0"/>
              <a:t>Now, you should increase the epochs or the layer amounts to exploit the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16E47A-18BB-3543-98DD-DDBD5B8E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664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802B6-796A-4E4F-84AD-C34D7352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of 50 Epochs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8A84AA-7137-2447-ADBA-A7370B669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2413"/>
            <a:ext cx="4914900" cy="34036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C6F41A-A390-114C-819B-B5DB6E3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D91953-DFB4-DB4D-9BBE-B8CAB2E9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413"/>
            <a:ext cx="4965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C28A7-D349-AA49-B48F-B37AC0A9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Natural Language Processing (NLP)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90ACB-4920-C243-8F57-9D204A27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NLP is a </a:t>
            </a:r>
            <a:r>
              <a:rPr lang="en" altLang="zh-TW" dirty="0"/>
              <a:t>subfield of AI, the main purpose is make the computer can recognize the natural language.</a:t>
            </a:r>
          </a:p>
          <a:p>
            <a:r>
              <a:rPr kumimoji="1" lang="en" altLang="zh-TW" dirty="0"/>
              <a:t>NLP can let computers able to understand, analyze and create the natural language.</a:t>
            </a:r>
          </a:p>
          <a:p>
            <a:r>
              <a:rPr kumimoji="1" lang="en-US" altLang="zh-TW" dirty="0"/>
              <a:t>If our AI model can understand NL, it means our AI is able to replay you or do some works according to your commands.</a:t>
            </a:r>
          </a:p>
          <a:p>
            <a:r>
              <a:rPr kumimoji="1" lang="en-US" altLang="zh-TW" dirty="0"/>
              <a:t>Furthermore, if AI model can understand NL, we can build a algorithm to detect the emotion of sentences or text.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4F0714-29E9-3B41-99B7-1DEC37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54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E802A-B618-3B43-9178-883C0CB4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of 70 Epochs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0B78B-5D81-BC4D-87EC-4437E05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5E5E1-0FBC-EC45-8D55-864C2C33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7591"/>
            <a:ext cx="4965700" cy="3403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73EE59-0CB7-2045-93F7-6762DC46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427591"/>
            <a:ext cx="49657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07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D9D5C-10AD-5945-A618-34AF55CB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DF30A5-FEA1-074F-A6A8-C6590EB3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Seems 50 epochs is the best solution.</a:t>
            </a:r>
          </a:p>
          <a:p>
            <a:r>
              <a:rPr kumimoji="1" lang="en-US" altLang="zh-TW" dirty="0"/>
              <a:t>Next step is to save our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158229-7E79-704E-8F07-09534F70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436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0FF21-88E4-EC40-AA47-E6F00D49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0C9FD-4EEA-D443-8C1F-3233AA4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BF529B-6030-074C-9DF6-DF355117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8882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FFF53-39AB-1643-A3CB-785BDB7E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Using Saved Model to Predict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EA3DC6-D30A-ED45-8D41-95E4A11B5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914AD-24E5-5F46-9DA1-3A25297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103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33023-27AA-CB42-9E23-E1A2C484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Tokenization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B99BAA-3F1A-8147-AD87-9150ED83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replace the words with number in a sentence. </a:t>
            </a:r>
          </a:p>
          <a:p>
            <a:r>
              <a:rPr kumimoji="1" lang="en-US" altLang="zh-TW" dirty="0"/>
              <a:t>“I love dog” = [0, 1, 2, 3]</a:t>
            </a:r>
          </a:p>
          <a:p>
            <a:r>
              <a:rPr kumimoji="1" lang="en-US" altLang="zh-TW" dirty="0"/>
              <a:t>“I love cat” = [0, 1, 2, 4]</a:t>
            </a:r>
          </a:p>
          <a:p>
            <a:r>
              <a:rPr kumimoji="1" lang="en-US" altLang="zh-TW" dirty="0"/>
              <a:t>“I love a cat” = [0, 1, 2, 5, 4]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D69CED-D67A-9240-BBAD-391939BB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39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0AA3E-F204-4A48-A4CC-315A1063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Tokenization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45A2CF-E0F6-9C48-BAF3-E0F556A9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76992B-7FC1-994A-8C7E-A94A4C9C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147650"/>
            <a:ext cx="59309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AAE91-FED1-0E43-A484-7A596E98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Texts to Sequences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512BEE-9438-334F-B84F-3E3CD314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FFA50E-76EB-F94C-BA8F-DADE92EB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2051591"/>
            <a:ext cx="6311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BE027-F605-714A-9E06-C1C646F9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 of Vocabulary (OOV)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CA54E-6402-774F-BF77-A472606B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8937"/>
          </a:xfrm>
        </p:spPr>
        <p:txBody>
          <a:bodyPr/>
          <a:lstStyle/>
          <a:p>
            <a:r>
              <a:rPr kumimoji="1" lang="en-US" altLang="zh-TW" dirty="0"/>
              <a:t>OOV means your algorithm can’t understand the word, it means this word doesn’t exist in the vocabulary.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568D41-F7F9-AB4E-9606-F5285814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711B2D-BF4C-8A40-9203-4B6E1F9D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9" y="2913028"/>
            <a:ext cx="6311900" cy="22284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F3CCE2-A8A7-7346-AE85-E189B33B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61" y="4309925"/>
            <a:ext cx="6209760" cy="21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0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4" id="{A2DA32DC-BA85-0340-B180-46EEC031ECA2}" vid="{29C5503F-5778-1846-8229-E12EFC83AB2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佈景主題</Template>
  <TotalTime>26277</TotalTime>
  <Words>1342</Words>
  <Application>Microsoft Macintosh PowerPoint</Application>
  <PresentationFormat>寬螢幕</PresentationFormat>
  <Paragraphs>206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TensorFlow vs. Keras</vt:lpstr>
      <vt:lpstr>TFDS</vt:lpstr>
      <vt:lpstr>TFDS (Cont’d)</vt:lpstr>
      <vt:lpstr>Natural Language Processing (NLP)</vt:lpstr>
      <vt:lpstr>Tokenization</vt:lpstr>
      <vt:lpstr>Tokenization (Cont’d)</vt:lpstr>
      <vt:lpstr>Texts to Sequences</vt:lpstr>
      <vt:lpstr>Out of Vocabulary (OOV)</vt:lpstr>
      <vt:lpstr>Get Texts from TensorFlow</vt:lpstr>
      <vt:lpstr>Sarcasm Detection</vt:lpstr>
      <vt:lpstr>Parameters Declaration</vt:lpstr>
      <vt:lpstr>Sarcasm Dataset</vt:lpstr>
      <vt:lpstr>Load the Dataset</vt:lpstr>
      <vt:lpstr>Amounts of Data</vt:lpstr>
      <vt:lpstr>Split Dataset into Training and Testing</vt:lpstr>
      <vt:lpstr>Tokenizing the Data</vt:lpstr>
      <vt:lpstr>Pad Sequences</vt:lpstr>
      <vt:lpstr>Turn the Data into Numpy Array</vt:lpstr>
      <vt:lpstr>Building the Model</vt:lpstr>
      <vt:lpstr>Training the Model</vt:lpstr>
      <vt:lpstr>Plotting the Result</vt:lpstr>
      <vt:lpstr>Improve our model</vt:lpstr>
      <vt:lpstr>Improve the Epochs</vt:lpstr>
      <vt:lpstr>Improve the Epochs (Cont’d)</vt:lpstr>
      <vt:lpstr>RNN</vt:lpstr>
      <vt:lpstr>Long Short Term Memory</vt:lpstr>
      <vt:lpstr>Training Model with LSTM</vt:lpstr>
      <vt:lpstr>Training Model with LSTM</vt:lpstr>
      <vt:lpstr>Overfitting</vt:lpstr>
      <vt:lpstr>Overfitting (Cont’d)</vt:lpstr>
      <vt:lpstr>Pre-trained Model</vt:lpstr>
      <vt:lpstr>Pre-trained Model (Cont’d)</vt:lpstr>
      <vt:lpstr>Training the Data with Pre-trained Model</vt:lpstr>
      <vt:lpstr>Training Results</vt:lpstr>
      <vt:lpstr>Training Results (Cont’d)</vt:lpstr>
      <vt:lpstr>Training with More data</vt:lpstr>
      <vt:lpstr>Download GloVe Dataset</vt:lpstr>
      <vt:lpstr>Unzip the dataset</vt:lpstr>
      <vt:lpstr>Load the Data</vt:lpstr>
      <vt:lpstr>Try to Print the Coefficients</vt:lpstr>
      <vt:lpstr>Filter the Data</vt:lpstr>
      <vt:lpstr>Preparing the Model</vt:lpstr>
      <vt:lpstr>Training the Model</vt:lpstr>
      <vt:lpstr>Results</vt:lpstr>
      <vt:lpstr>Optimizer</vt:lpstr>
      <vt:lpstr>Results</vt:lpstr>
      <vt:lpstr>Underfitting</vt:lpstr>
      <vt:lpstr>Results of 50 Epochs</vt:lpstr>
      <vt:lpstr>Results of 70 Epochs</vt:lpstr>
      <vt:lpstr>Results</vt:lpstr>
      <vt:lpstr>Save the Model</vt:lpstr>
      <vt:lpstr>Using Saved Model to Predict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 Papers</dc:title>
  <dc:creator>有騰 梁</dc:creator>
  <cp:lastModifiedBy>有騰 梁</cp:lastModifiedBy>
  <cp:revision>31</cp:revision>
  <dcterms:created xsi:type="dcterms:W3CDTF">2021-08-12T06:42:47Z</dcterms:created>
  <dcterms:modified xsi:type="dcterms:W3CDTF">2021-08-30T14:52:05Z</dcterms:modified>
</cp:coreProperties>
</file>